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3" r:id="rId16"/>
    <p:sldId id="272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>
        <p:scale>
          <a:sx n="80" d="100"/>
          <a:sy n="80" d="100"/>
        </p:scale>
        <p:origin x="-1092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31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A3D42-10DD-4CDC-B3FF-64C3249AADC8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07722-4FA9-4506-BA31-CF1419EB2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7722-4FA9-4506-BA31-CF1419EB24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07722-4FA9-4506-BA31-CF1419EB24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1D0DFA5-A732-4683-8A8D-AB46B1AFC400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C0D23D-2E45-4AC5-808A-E1466BAD4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Luke Corcos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Jacky Chong</a:t>
            </a:r>
          </a:p>
          <a:p>
            <a:r>
              <a:rPr lang="en-US" dirty="0" smtClean="0"/>
              <a:t>Directed Reading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Dimensional Quantum Mechanics: The Free Particle</a:t>
            </a:r>
            <a:endParaRPr lang="en-US" dirty="0"/>
          </a:p>
        </p:txBody>
      </p:sp>
      <p:pic>
        <p:nvPicPr>
          <p:cNvPr id="3074" name="Picture 2" descr="http://www.mse.umd.edu/sites/default/files/images/logos/umd-b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419600"/>
            <a:ext cx="1981200" cy="1981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Particle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Now we put the solution into the coordinate representation using the Inverse Fourier Transform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2971800"/>
          <a:ext cx="7131327" cy="609600"/>
        </p:xfrm>
        <a:graphic>
          <a:graphicData uri="http://schemas.openxmlformats.org/presentationml/2006/ole">
            <p:oleObj spid="_x0000_s37890" name="Equation" r:id="rId3" imgW="2971800" imgH="253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7891" name="Equation" r:id="rId4" imgW="11412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38200" y="4648200"/>
          <a:ext cx="2819400" cy="538705"/>
        </p:xfrm>
        <a:graphic>
          <a:graphicData uri="http://schemas.openxmlformats.org/presentationml/2006/ole">
            <p:oleObj spid="_x0000_s37892" name="Equation" r:id="rId5" imgW="10918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72000" y="4343400"/>
          <a:ext cx="3243651" cy="1143000"/>
        </p:xfrm>
        <a:graphic>
          <a:graphicData uri="http://schemas.openxmlformats.org/presentationml/2006/ole">
            <p:oleObj spid="_x0000_s37893" name="Equation" r:id="rId6" imgW="133344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Solution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sz="quarter" idx="1"/>
          </p:nvPr>
        </p:nvGraphicFramePr>
        <p:xfrm>
          <a:off x="1371600" y="1981200"/>
          <a:ext cx="6094413" cy="1554163"/>
        </p:xfrm>
        <a:graphic>
          <a:graphicData uri="http://schemas.openxmlformats.org/presentationml/2006/ole">
            <p:oleObj spid="_x0000_s40962" name="Equation" r:id="rId3" imgW="18921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Approximation of Long Term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	Let’s now use the stationary phase approximation</a:t>
            </a:r>
            <a:br>
              <a:rPr lang="en-US" dirty="0" smtClean="0"/>
            </a:br>
            <a:r>
              <a:rPr lang="en-US" dirty="0" smtClean="0"/>
              <a:t>to look at the dynamics as </a:t>
            </a:r>
            <a:endParaRPr lang="en-US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2438400" y="1524000"/>
          <a:ext cx="3896360" cy="660400"/>
        </p:xfrm>
        <a:graphic>
          <a:graphicData uri="http://schemas.openxmlformats.org/presentationml/2006/ole">
            <p:oleObj spid="_x0000_s41986" name="Equation" r:id="rId4" imgW="1498320" imgH="253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81200" y="2438400"/>
          <a:ext cx="4788244" cy="1143000"/>
        </p:xfrm>
        <a:graphic>
          <a:graphicData uri="http://schemas.openxmlformats.org/presentationml/2006/ole">
            <p:oleObj spid="_x0000_s41987" name="Equation" r:id="rId5" imgW="1968480" imgH="469800" progId="Equation.3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736725" y="3657600"/>
          <a:ext cx="5283200" cy="1143000"/>
        </p:xfrm>
        <a:graphic>
          <a:graphicData uri="http://schemas.openxmlformats.org/presentationml/2006/ole">
            <p:oleObj spid="_x0000_s41988" name="Equation" r:id="rId6" imgW="2171520" imgH="4698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648200" y="5562600"/>
          <a:ext cx="1257300" cy="457200"/>
        </p:xfrm>
        <a:graphic>
          <a:graphicData uri="http://schemas.openxmlformats.org/presentationml/2006/ole">
            <p:oleObj spid="_x0000_s41989" name="Equation" r:id="rId7" imgW="41904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Stationary Phase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534400" cy="4724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	This method approximates integrals of the form</a:t>
            </a:r>
          </a:p>
          <a:p>
            <a:pPr>
              <a:buNone/>
            </a:pPr>
            <a:r>
              <a:rPr lang="en-US" dirty="0" smtClean="0"/>
              <a:t>				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This has the solution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Where       is the point where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38037" y="2095856"/>
          <a:ext cx="3110163" cy="1104544"/>
        </p:xfrm>
        <a:graphic>
          <a:graphicData uri="http://schemas.openxmlformats.org/presentationml/2006/ole">
            <p:oleObj spid="_x0000_s43010" name="Equation" r:id="rId3" imgW="1358640" imgH="482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10200" y="2362200"/>
          <a:ext cx="1390650" cy="499207"/>
        </p:xfrm>
        <a:graphic>
          <a:graphicData uri="http://schemas.openxmlformats.org/presentationml/2006/ole">
            <p:oleObj spid="_x0000_s43011" name="Equation" r:id="rId4" imgW="49500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7200" y="3657600"/>
          <a:ext cx="7859949" cy="1219200"/>
        </p:xfrm>
        <a:graphic>
          <a:graphicData uri="http://schemas.openxmlformats.org/presentationml/2006/ole">
            <p:oleObj spid="_x0000_s43012" name="Equation" r:id="rId5" imgW="3848040" imgH="5968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00200" y="5105400"/>
          <a:ext cx="374650" cy="476827"/>
        </p:xfrm>
        <a:graphic>
          <a:graphicData uri="http://schemas.openxmlformats.org/presentationml/2006/ole">
            <p:oleObj spid="_x0000_s43013" name="Equation" r:id="rId6" imgW="139680" imgH="177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43014" name="Bitmap Image" r:id="rId7" imgW="0" imgH="0" progId="Paint.Picture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876800" y="5181600"/>
          <a:ext cx="1447800" cy="482600"/>
        </p:xfrm>
        <a:graphic>
          <a:graphicData uri="http://schemas.openxmlformats.org/presentationml/2006/ole">
            <p:oleObj spid="_x0000_s43015" name="Equation" r:id="rId8" imgW="6094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Approximation of Long Term Dynamics</a:t>
            </a:r>
            <a:endParaRPr lang="en-US" dirty="0"/>
          </a:p>
        </p:txBody>
      </p:sp>
      <p:graphicFrame>
        <p:nvGraphicFramePr>
          <p:cNvPr id="44040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973138" y="4191000"/>
          <a:ext cx="5203825" cy="1112838"/>
        </p:xfrm>
        <a:graphic>
          <a:graphicData uri="http://schemas.openxmlformats.org/presentationml/2006/ole">
            <p:oleObj spid="_x0000_s44040" name="Equation" r:id="rId3" imgW="2197080" imgH="469800" progId="Equation.3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1828800" y="1447800"/>
          <a:ext cx="4851400" cy="1143000"/>
        </p:xfrm>
        <a:graphic>
          <a:graphicData uri="http://schemas.openxmlformats.org/presentationml/2006/ole">
            <p:oleObj spid="_x0000_s44035" name="Equation" r:id="rId4" imgW="1993680" imgH="469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9200" y="2895600"/>
          <a:ext cx="1104900" cy="533400"/>
        </p:xfrm>
        <a:graphic>
          <a:graphicData uri="http://schemas.openxmlformats.org/presentationml/2006/ole">
            <p:oleObj spid="_x0000_s44036" name="Equation" r:id="rId5" imgW="368280" imgH="177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00400" y="2667000"/>
          <a:ext cx="2401529" cy="954454"/>
        </p:xfrm>
        <a:graphic>
          <a:graphicData uri="http://schemas.openxmlformats.org/presentationml/2006/ole">
            <p:oleObj spid="_x0000_s44037" name="Equation" r:id="rId6" imgW="990360" imgH="393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248400" y="2667000"/>
          <a:ext cx="1143000" cy="984249"/>
        </p:xfrm>
        <a:graphic>
          <a:graphicData uri="http://schemas.openxmlformats.org/presentationml/2006/ole">
            <p:oleObj spid="_x0000_s44039" name="Equation" r:id="rId7" imgW="457200" imgH="39348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324600" y="43434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as</a:t>
            </a:r>
            <a:endParaRPr lang="en-US" sz="32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858000" y="4495800"/>
          <a:ext cx="1047750" cy="381000"/>
        </p:xfrm>
        <a:graphic>
          <a:graphicData uri="http://schemas.openxmlformats.org/presentationml/2006/ole">
            <p:oleObj spid="_x0000_s44041" name="Equation" r:id="rId8" imgW="41904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1</a:t>
            </a:r>
            <a:r>
              <a:rPr lang="en-US" dirty="0" smtClean="0"/>
              <a:t>. The point of stationary phase occurs at</a:t>
            </a:r>
            <a:br>
              <a:rPr lang="en-US" dirty="0" smtClean="0"/>
            </a:br>
            <a:r>
              <a:rPr lang="en-US" dirty="0" smtClean="0"/>
              <a:t>So recalling that m=1/2, </a:t>
            </a:r>
            <a:r>
              <a:rPr lang="en-US" dirty="0" smtClean="0"/>
              <a:t>the </a:t>
            </a:r>
            <a:r>
              <a:rPr lang="en-US" dirty="0" smtClean="0"/>
              <a:t>classical</a:t>
            </a:r>
            <a:br>
              <a:rPr lang="en-US" dirty="0" smtClean="0"/>
            </a:br>
            <a:r>
              <a:rPr lang="en-US" dirty="0" smtClean="0"/>
              <a:t>momentum equation                   is realized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2. 			      so  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	This implies  			as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8131" name="Equation" r:id="rId3" imgW="11412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858000" y="2362200"/>
          <a:ext cx="1150373" cy="990600"/>
        </p:xfrm>
        <a:graphic>
          <a:graphicData uri="http://schemas.openxmlformats.org/presentationml/2006/ole">
            <p:oleObj spid="_x0000_s48132" name="Equation" r:id="rId4" imgW="457200" imgH="393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86200" y="3505200"/>
          <a:ext cx="1354992" cy="463550"/>
        </p:xfrm>
        <a:graphic>
          <a:graphicData uri="http://schemas.openxmlformats.org/presentationml/2006/ole">
            <p:oleObj spid="_x0000_s48133" name="Equation" r:id="rId5" imgW="482400" imgH="1648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14400" y="4114800"/>
          <a:ext cx="2461490" cy="990600"/>
        </p:xfrm>
        <a:graphic>
          <a:graphicData uri="http://schemas.openxmlformats.org/presentationml/2006/ole">
            <p:oleObj spid="_x0000_s48135" name="Equation" r:id="rId6" imgW="1041120" imgH="419040" progId="Equation.3">
              <p:embed/>
            </p:oleObj>
          </a:graphicData>
        </a:graphic>
      </p:graphicFrame>
      <p:graphicFrame>
        <p:nvGraphicFramePr>
          <p:cNvPr id="48137" name="Object 9"/>
          <p:cNvGraphicFramePr>
            <a:graphicFrameLocks noChangeAspect="1"/>
          </p:cNvGraphicFramePr>
          <p:nvPr/>
        </p:nvGraphicFramePr>
        <p:xfrm>
          <a:off x="4114800" y="4191000"/>
          <a:ext cx="1951037" cy="990600"/>
        </p:xfrm>
        <a:graphic>
          <a:graphicData uri="http://schemas.openxmlformats.org/presentationml/2006/ole">
            <p:oleObj spid="_x0000_s48137" name="Equation" r:id="rId7" imgW="825480" imgH="419040" progId="Equation.3">
              <p:embed/>
            </p:oleObj>
          </a:graphicData>
        </a:graphic>
      </p:graphicFrame>
      <p:graphicFrame>
        <p:nvGraphicFramePr>
          <p:cNvPr id="48139" name="Object 11"/>
          <p:cNvGraphicFramePr>
            <a:graphicFrameLocks noChangeAspect="1"/>
          </p:cNvGraphicFramePr>
          <p:nvPr/>
        </p:nvGraphicFramePr>
        <p:xfrm>
          <a:off x="2743200" y="5105400"/>
          <a:ext cx="1981200" cy="660400"/>
        </p:xfrm>
        <a:graphic>
          <a:graphicData uri="http://schemas.openxmlformats.org/presentationml/2006/ole">
            <p:oleObj spid="_x0000_s48139" name="Equation" r:id="rId8" imgW="838080" imgH="27936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486400" y="5257800"/>
          <a:ext cx="1143000" cy="415636"/>
        </p:xfrm>
        <a:graphic>
          <a:graphicData uri="http://schemas.openxmlformats.org/presentationml/2006/ole">
            <p:oleObj spid="_x0000_s48140" name="Equation" r:id="rId9" imgW="419040" imgH="152280" progId="Equation.3">
              <p:embed/>
            </p:oleObj>
          </a:graphicData>
        </a:graphic>
      </p:graphicFrame>
      <p:graphicFrame>
        <p:nvGraphicFramePr>
          <p:cNvPr id="48141" name="Object 13"/>
          <p:cNvGraphicFramePr>
            <a:graphicFrameLocks noChangeAspect="1"/>
          </p:cNvGraphicFramePr>
          <p:nvPr/>
        </p:nvGraphicFramePr>
        <p:xfrm>
          <a:off x="2057400" y="1371600"/>
          <a:ext cx="5203825" cy="1112838"/>
        </p:xfrm>
        <a:graphic>
          <a:graphicData uri="http://schemas.openxmlformats.org/presentationml/2006/ole">
            <p:oleObj spid="_x0000_s48141" name="Equation" r:id="rId10" imgW="219708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5058" name="Picture 2" descr="https://upload.wikimedia.org/wikipedia/commons/5/56/Guassian_Dispers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447800"/>
            <a:ext cx="6273686" cy="3886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5334000"/>
            <a:ext cx="624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https://en.wikipedia.org/wiki/Wave_packet#Free_propagator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Thank you for your attention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Lectures </a:t>
            </a:r>
            <a:r>
              <a:rPr lang="en-US" sz="2400" i="1" dirty="0"/>
              <a:t>on </a:t>
            </a:r>
            <a:r>
              <a:rPr lang="en-US" sz="2400" i="1" dirty="0" smtClean="0"/>
              <a:t>Quantum</a:t>
            </a:r>
          </a:p>
          <a:p>
            <a:pPr>
              <a:buNone/>
            </a:pPr>
            <a:r>
              <a:rPr lang="en-US" sz="2400" i="1" dirty="0" smtClean="0"/>
              <a:t>Mechanics for</a:t>
            </a:r>
          </a:p>
          <a:p>
            <a:pPr>
              <a:buNone/>
            </a:pPr>
            <a:r>
              <a:rPr lang="en-US" sz="2400" i="1" dirty="0" smtClean="0"/>
              <a:t>Mathematics Students</a:t>
            </a:r>
          </a:p>
          <a:p>
            <a:pPr>
              <a:buNone/>
            </a:pPr>
            <a:r>
              <a:rPr lang="en-US" sz="2400" dirty="0" smtClean="0"/>
              <a:t>by </a:t>
            </a:r>
            <a:r>
              <a:rPr lang="en-US" sz="2400" dirty="0" err="1" smtClean="0"/>
              <a:t>Faddev</a:t>
            </a:r>
            <a:r>
              <a:rPr lang="en-US" sz="2400" dirty="0" smtClean="0"/>
              <a:t> and </a:t>
            </a:r>
            <a:r>
              <a:rPr lang="en-US" sz="2400" dirty="0" err="1" smtClean="0"/>
              <a:t>Yakubovskii</a:t>
            </a:r>
            <a:endParaRPr lang="en-US" sz="2400" dirty="0" smtClean="0"/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r>
              <a:rPr lang="en-US" sz="2400" i="1" dirty="0" smtClean="0"/>
              <a:t>Modern Quantum Mechanics</a:t>
            </a:r>
          </a:p>
          <a:p>
            <a:pPr>
              <a:buNone/>
            </a:pPr>
            <a:r>
              <a:rPr lang="en-US" sz="2400" dirty="0" smtClean="0"/>
              <a:t>by Sakurai</a:t>
            </a:r>
            <a:endParaRPr lang="en-US" sz="2400" dirty="0"/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 descr="http://ecx.images-amazon.com/images/I/51q8t3eP2TL._SX321_BO1,204,203,2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066800"/>
            <a:ext cx="3076575" cy="475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68680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Quantum mechanical behavior is described by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Schrödinger </a:t>
            </a:r>
            <a:r>
              <a:rPr lang="en-US" dirty="0" smtClean="0"/>
              <a:t>equation: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Time Dependent: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Time Independent: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E</a:t>
            </a:r>
            <a:r>
              <a:rPr lang="en-US" dirty="0" smtClean="0"/>
              <a:t>=Energy; </a:t>
            </a:r>
            <a:r>
              <a:rPr lang="en-US" i="1" dirty="0" smtClean="0"/>
              <a:t>h</a:t>
            </a:r>
            <a:r>
              <a:rPr lang="en-US" dirty="0" smtClean="0"/>
              <a:t>=</a:t>
            </a:r>
            <a:r>
              <a:rPr lang="en-US" dirty="0" err="1" smtClean="0"/>
              <a:t>Plancks</a:t>
            </a:r>
            <a:r>
              <a:rPr lang="en-US" dirty="0" smtClean="0"/>
              <a:t> constant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124200" y="2743200"/>
          <a:ext cx="2971595" cy="1035050"/>
        </p:xfrm>
        <a:graphic>
          <a:graphicData uri="http://schemas.openxmlformats.org/presentationml/2006/ole">
            <p:oleObj spid="_x0000_s16389" name="Equation" r:id="rId3" imgW="1130040" imgH="393480" progId="Equation.3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3352800" y="3810000"/>
          <a:ext cx="2438400" cy="671443"/>
        </p:xfrm>
        <a:graphic>
          <a:graphicData uri="http://schemas.openxmlformats.org/presentationml/2006/ole">
            <p:oleObj spid="_x0000_s16390" name="Equation" r:id="rId4" imgW="9903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Hamiltonian: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Q= Position Operator</a:t>
            </a:r>
          </a:p>
          <a:p>
            <a:pPr>
              <a:buNone/>
            </a:pPr>
            <a:r>
              <a:rPr lang="en-US" dirty="0" smtClean="0"/>
              <a:t>P= Momentum Operator 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514600"/>
          <a:ext cx="7924800" cy="2209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/>
                <a:gridCol w="3505200"/>
                <a:gridCol w="342900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Coordinate</a:t>
                      </a:r>
                      <a:r>
                        <a:rPr lang="en-US" baseline="0" dirty="0" smtClean="0"/>
                        <a:t> Representation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Momentum</a:t>
                      </a:r>
                      <a:r>
                        <a:rPr lang="en-US" baseline="0" dirty="0" smtClean="0"/>
                        <a:t> Representation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3200" i="1" dirty="0" smtClean="0"/>
                        <a:t>Q</a:t>
                      </a:r>
                      <a:endParaRPr lang="en-US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3200" i="1" dirty="0" smtClean="0"/>
                        <a:t>P</a:t>
                      </a:r>
                      <a:endParaRPr lang="en-US" sz="3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2590800" y="1219200"/>
          <a:ext cx="2449232" cy="1054100"/>
        </p:xfrm>
        <a:graphic>
          <a:graphicData uri="http://schemas.openxmlformats.org/presentationml/2006/ole">
            <p:oleObj spid="_x0000_s17412" name="Equation" r:id="rId3" imgW="1002960" imgH="431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-1" y="-1"/>
          <a:ext cx="0" cy="0"/>
        </p:xfrm>
        <a:graphic>
          <a:graphicData uri="http://schemas.openxmlformats.org/presentationml/2006/ole">
            <p:oleObj spid="_x0000_s17413" name="Equation" r:id="rId4" imgW="1244520" imgH="419040" progId="Equation.3">
              <p:embed/>
            </p:oleObj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2362200" y="3048000"/>
          <a:ext cx="2008188" cy="501650"/>
        </p:xfrm>
        <a:graphic>
          <a:graphicData uri="http://schemas.openxmlformats.org/presentationml/2006/ole">
            <p:oleObj spid="_x0000_s17415" name="Equation" r:id="rId5" imgW="965160" imgH="241200" progId="Equation.3">
              <p:embed/>
            </p:oleObj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5486400" y="2971800"/>
          <a:ext cx="2374900" cy="798513"/>
        </p:xfrm>
        <a:graphic>
          <a:graphicData uri="http://schemas.openxmlformats.org/presentationml/2006/ole">
            <p:oleObj spid="_x0000_s17417" name="Equation" r:id="rId6" imgW="1244520" imgH="419040" progId="Equation.3">
              <p:embed/>
            </p:oleObj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2209800" y="3810000"/>
          <a:ext cx="2324100" cy="774700"/>
        </p:xfrm>
        <a:graphic>
          <a:graphicData uri="http://schemas.openxmlformats.org/presentationml/2006/ole">
            <p:oleObj spid="_x0000_s17418" name="Equation" r:id="rId7" imgW="1180800" imgH="393480" progId="Equation.3">
              <p:embed/>
            </p:oleObj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5715000" y="3962400"/>
          <a:ext cx="2133600" cy="489257"/>
        </p:xfrm>
        <a:graphic>
          <a:graphicData uri="http://schemas.openxmlformats.org/presentationml/2006/ole">
            <p:oleObj spid="_x0000_s17419" name="Equation" r:id="rId8" imgW="10159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Particle (V=0)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828800"/>
            <a:ext cx="8534400" cy="42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When V=0: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Let’s first look at solution of the Time-Independent Schrödinger Equation and solve for the spectrum of the Hamiltonian Operator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2819400" y="1600200"/>
          <a:ext cx="1349375" cy="1066800"/>
        </p:xfrm>
        <a:graphic>
          <a:graphicData uri="http://schemas.openxmlformats.org/presentationml/2006/ole">
            <p:oleObj spid="_x0000_s32770" name="Equation" r:id="rId3" imgW="545760" imgH="43164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2133600" y="4495800"/>
          <a:ext cx="3962400" cy="1053483"/>
        </p:xfrm>
        <a:graphic>
          <a:graphicData uri="http://schemas.openxmlformats.org/presentationml/2006/ole">
            <p:oleObj spid="_x0000_s32771" name="Equation" r:id="rId4" imgW="1625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Free Particle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In the coordinate representation: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	So</a:t>
            </a:r>
          </a:p>
          <a:p>
            <a:pPr>
              <a:buNone/>
            </a:pP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For simplicity, define units such that</a:t>
            </a:r>
            <a:br>
              <a:rPr lang="en-US" dirty="0" smtClean="0"/>
            </a:br>
            <a:r>
              <a:rPr lang="en-US" dirty="0" smtClean="0"/>
              <a:t>h=1 and m=1/2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Define the wave number </a:t>
            </a:r>
            <a:r>
              <a:rPr lang="en-US" i="1" dirty="0" smtClean="0"/>
              <a:t>k</a:t>
            </a:r>
            <a:r>
              <a:rPr lang="en-US" dirty="0" smtClean="0"/>
              <a:t>&gt;0 </a:t>
            </a:r>
            <a:r>
              <a:rPr lang="en-US" dirty="0" err="1" smtClean="0"/>
              <a:t>s.t</a:t>
            </a:r>
            <a:r>
              <a:rPr lang="en-US" dirty="0" smtClean="0"/>
              <a:t>.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5791200" y="1447800"/>
          <a:ext cx="2647950" cy="882650"/>
        </p:xfrm>
        <a:graphic>
          <a:graphicData uri="http://schemas.openxmlformats.org/presentationml/2006/ole">
            <p:oleObj spid="_x0000_s33794" name="Equation" r:id="rId4" imgW="1180800" imgH="39348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219200" y="2209800"/>
          <a:ext cx="4314826" cy="901700"/>
        </p:xfrm>
        <a:graphic>
          <a:graphicData uri="http://schemas.openxmlformats.org/presentationml/2006/ole">
            <p:oleObj spid="_x0000_s33795" name="Equation" r:id="rId5" imgW="199368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638800" y="4648200"/>
          <a:ext cx="1143000" cy="508000"/>
        </p:xfrm>
        <a:graphic>
          <a:graphicData uri="http://schemas.openxmlformats.org/presentationml/2006/ole">
            <p:oleObj spid="_x0000_s33797" name="Equation" r:id="rId6" imgW="457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Free Particle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534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So</a:t>
            </a:r>
          </a:p>
          <a:p>
            <a:pPr>
              <a:buNone/>
            </a:pP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which has solutions:</a:t>
            </a:r>
          </a:p>
          <a:p>
            <a:pPr>
              <a:buNone/>
            </a:pP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Now Normalize: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Using the property of Fourier Transforms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19200" y="1600200"/>
          <a:ext cx="1917700" cy="556752"/>
        </p:xfrm>
        <a:graphic>
          <a:graphicData uri="http://schemas.openxmlformats.org/presentationml/2006/ole">
            <p:oleObj spid="_x0000_s34818" name="Equation" r:id="rId3" imgW="78732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34819" name="Bitmap Image" r:id="rId4" imgW="0" imgH="0" progId="PBrush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62400" y="2438400"/>
          <a:ext cx="2514600" cy="645640"/>
        </p:xfrm>
        <a:graphic>
          <a:graphicData uri="http://schemas.openxmlformats.org/presentationml/2006/ole">
            <p:oleObj spid="_x0000_s34820" name="Equation" r:id="rId5" imgW="939600" imgH="2412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124200" y="3200400"/>
          <a:ext cx="4527550" cy="996950"/>
        </p:xfrm>
        <a:graphic>
          <a:graphicData uri="http://schemas.openxmlformats.org/presentationml/2006/ole">
            <p:oleObj spid="_x0000_s34823" name="Equation" r:id="rId6" imgW="2133360" imgH="469800" progId="Equation.3">
              <p:embed/>
            </p:oleObj>
          </a:graphicData>
        </a:graphic>
      </p:graphicFrame>
      <p:graphicFrame>
        <p:nvGraphicFramePr>
          <p:cNvPr id="34827" name="Object 11"/>
          <p:cNvGraphicFramePr>
            <a:graphicFrameLocks noChangeAspect="1"/>
          </p:cNvGraphicFramePr>
          <p:nvPr/>
        </p:nvGraphicFramePr>
        <p:xfrm>
          <a:off x="1220788" y="4953000"/>
          <a:ext cx="6057900" cy="996950"/>
        </p:xfrm>
        <a:graphic>
          <a:graphicData uri="http://schemas.openxmlformats.org/presentationml/2006/ole">
            <p:oleObj spid="_x0000_s34827" name="Equation" r:id="rId7" imgW="285732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Particle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To understand how the Free Particle develops with time, </a:t>
            </a:r>
            <a:r>
              <a:rPr lang="en-US" smtClean="0"/>
              <a:t>we now </a:t>
            </a:r>
            <a:r>
              <a:rPr lang="en-US" dirty="0" smtClean="0"/>
              <a:t>shift to the Time-Dependent Schrödinger Equation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For simplicity, let’s start with the momentum representation:  </a:t>
            </a:r>
            <a:endParaRPr lang="en-US" dirty="0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2895600" y="2895600"/>
          <a:ext cx="2971800" cy="1035050"/>
        </p:xfrm>
        <a:graphic>
          <a:graphicData uri="http://schemas.openxmlformats.org/presentationml/2006/ole">
            <p:oleObj spid="_x0000_s35843" name="Equation" r:id="rId3" imgW="1130040" imgH="39348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352800" y="4876800"/>
          <a:ext cx="2362200" cy="541338"/>
        </p:xfrm>
        <a:graphic>
          <a:graphicData uri="http://schemas.openxmlformats.org/presentationml/2006/ole">
            <p:oleObj spid="_x0000_s35845" name="Equation" r:id="rId4" imgW="10159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Particle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Where			   and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 Solution:  			</a:t>
            </a:r>
            <a:endParaRPr lang="en-US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514600" y="1524000"/>
          <a:ext cx="3638550" cy="1035050"/>
        </p:xfrm>
        <a:graphic>
          <a:graphicData uri="http://schemas.openxmlformats.org/presentationml/2006/ole">
            <p:oleObj spid="_x0000_s36866" name="Equation" r:id="rId3" imgW="138420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00200" y="3048000"/>
          <a:ext cx="2201863" cy="482600"/>
        </p:xfrm>
        <a:graphic>
          <a:graphicData uri="http://schemas.openxmlformats.org/presentationml/2006/ole">
            <p:oleObj spid="_x0000_s36867" name="Equation" r:id="rId4" imgW="92700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953000" y="2743200"/>
          <a:ext cx="2063751" cy="1046011"/>
        </p:xfrm>
        <a:graphic>
          <a:graphicData uri="http://schemas.openxmlformats.org/presentationml/2006/ole">
            <p:oleObj spid="_x0000_s36868" name="Equation" r:id="rId5" imgW="927000" imgH="469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95600" y="3886200"/>
          <a:ext cx="2278380" cy="584200"/>
        </p:xfrm>
        <a:graphic>
          <a:graphicData uri="http://schemas.openxmlformats.org/presentationml/2006/ole">
            <p:oleObj spid="_x0000_s36869" name="Equation" r:id="rId6" imgW="990360" imgH="2538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895600" y="4648200"/>
          <a:ext cx="2730501" cy="464766"/>
        </p:xfrm>
        <a:graphic>
          <a:graphicData uri="http://schemas.openxmlformats.org/presentationml/2006/ole">
            <p:oleObj spid="_x0000_s36870" name="Equation" r:id="rId7" imgW="1193760" imgH="203040" progId="Equation.3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2895600" y="5181600"/>
          <a:ext cx="2746375" cy="584200"/>
        </p:xfrm>
        <a:graphic>
          <a:graphicData uri="http://schemas.openxmlformats.org/presentationml/2006/ole">
            <p:oleObj spid="_x0000_s36871" name="Equation" r:id="rId8" imgW="11937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6265</TotalTime>
  <Words>97</Words>
  <Application>Microsoft Office PowerPoint</Application>
  <PresentationFormat>On-screen Show (4:3)</PresentationFormat>
  <Paragraphs>94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Civic</vt:lpstr>
      <vt:lpstr>Equation</vt:lpstr>
      <vt:lpstr>Bitmap Image</vt:lpstr>
      <vt:lpstr>Paintbrush Picture</vt:lpstr>
      <vt:lpstr>Microsoft Equation 3.0</vt:lpstr>
      <vt:lpstr>One Dimensional Quantum Mechanics: The Free Particle</vt:lpstr>
      <vt:lpstr>Books</vt:lpstr>
      <vt:lpstr>Introduction </vt:lpstr>
      <vt:lpstr>Introduction</vt:lpstr>
      <vt:lpstr>Free Particle (V=0)</vt:lpstr>
      <vt:lpstr>Spectrum of Free Particle</vt:lpstr>
      <vt:lpstr>Spectrum of Free Particle</vt:lpstr>
      <vt:lpstr>Free Particle Dynamics</vt:lpstr>
      <vt:lpstr>Free Particle Dynamics</vt:lpstr>
      <vt:lpstr>Free Particle Dynamics</vt:lpstr>
      <vt:lpstr>The General Solution</vt:lpstr>
      <vt:lpstr>Approximation of Long Term Dynamics</vt:lpstr>
      <vt:lpstr>Stationary Phase Approximation</vt:lpstr>
      <vt:lpstr>Approximation of Long Term Dynamics</vt:lpstr>
      <vt:lpstr>Consequences</vt:lpstr>
      <vt:lpstr>Slide 16</vt:lpstr>
      <vt:lpstr>Slide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Luke Corcos</dc:creator>
  <cp:lastModifiedBy>Luke Corcos</cp:lastModifiedBy>
  <cp:revision>48</cp:revision>
  <dcterms:created xsi:type="dcterms:W3CDTF">2015-11-28T03:39:47Z</dcterms:created>
  <dcterms:modified xsi:type="dcterms:W3CDTF">2015-12-09T21:56:57Z</dcterms:modified>
</cp:coreProperties>
</file>